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6" autoAdjust="0"/>
    <p:restoredTop sz="63776" autoAdjust="0"/>
  </p:normalViewPr>
  <p:slideViewPr>
    <p:cSldViewPr snapToGrid="0">
      <p:cViewPr varScale="1">
        <p:scale>
          <a:sx n="76" d="100"/>
          <a:sy n="76" d="100"/>
        </p:scale>
        <p:origin x="128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6C4B9-6D5B-4869-9425-81ECBD650BC9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2E28D-4F1B-4639-9A3A-71E98A1832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Good afternoon. I’m </a:t>
            </a:r>
            <a:r>
              <a:rPr lang="en-US" altLang="zh-CN" b="1" dirty="0"/>
              <a:t>Jiaqi Yin</a:t>
            </a:r>
            <a:r>
              <a:rPr lang="en-US" altLang="zh-CN" dirty="0"/>
              <a:t> from </a:t>
            </a:r>
            <a:r>
              <a:rPr lang="en-US" altLang="zh-CN" b="1" dirty="0"/>
              <a:t>Harbin Institute of Technology</a:t>
            </a:r>
            <a:r>
              <a:rPr lang="en-US" altLang="zh-CN" dirty="0"/>
              <a:t>, presenting joint work with </a:t>
            </a:r>
            <a:r>
              <a:rPr lang="en-US" altLang="zh-CN" b="1" dirty="0"/>
              <a:t>Tianyi Bi</a:t>
            </a:r>
            <a:r>
              <a:rPr lang="en-US" altLang="zh-CN" dirty="0"/>
              <a:t> and </a:t>
            </a:r>
            <a:r>
              <a:rPr lang="en-US" altLang="zh-CN" b="1" dirty="0" err="1"/>
              <a:t>Wenzeng</a:t>
            </a:r>
            <a:r>
              <a:rPr lang="en-US" altLang="zh-CN" b="1" dirty="0"/>
              <a:t> Zhang</a:t>
            </a:r>
            <a:r>
              <a:rPr lang="en-US" altLang="zh-CN" dirty="0"/>
              <a:t> from </a:t>
            </a:r>
            <a:r>
              <a:rPr lang="en-US" altLang="zh-CN" b="1" dirty="0"/>
              <a:t>Southern University of Science and Technology</a:t>
            </a:r>
            <a:r>
              <a:rPr lang="en-US" altLang="zh-CN" dirty="0"/>
              <a:t> and </a:t>
            </a:r>
            <a:r>
              <a:rPr lang="en-US" altLang="zh-CN" b="1" dirty="0"/>
              <a:t>Shenzhen X-Institute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2E28D-4F1B-4639-9A3A-71E98A18329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4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Grasping is fundamental in robotics, yet a stubborn failure case remains: </a:t>
            </a:r>
            <a:r>
              <a:rPr lang="en-US" altLang="zh-CN" b="1" dirty="0"/>
              <a:t>thin or flat objects lying on a table</a:t>
            </a:r>
            <a:r>
              <a:rPr lang="en-US" altLang="zh-CN" dirty="0"/>
              <a:t>. With limited contact area and tight surface interaction, even a simple </a:t>
            </a:r>
            <a:r>
              <a:rPr lang="en-US" altLang="zh-CN" b="1" dirty="0"/>
              <a:t>card or coin</a:t>
            </a:r>
            <a:r>
              <a:rPr lang="en-US" altLang="zh-CN" dirty="0"/>
              <a:t> can defeat conventional parallel grippers. Underactuated compliant hands help with shape variation, but in these constrained settings they often </a:t>
            </a:r>
            <a:r>
              <a:rPr lang="en-US" altLang="zh-CN" b="1" dirty="0"/>
              <a:t>slip</a:t>
            </a:r>
            <a:r>
              <a:rPr lang="en-US" altLang="zh-CN" dirty="0"/>
              <a:t> or </a:t>
            </a:r>
            <a:r>
              <a:rPr lang="en-US" altLang="zh-CN" b="1" dirty="0"/>
              <a:t>lack precision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Humans solve this in two ways: we either </a:t>
            </a:r>
            <a:r>
              <a:rPr lang="en-US" altLang="zh-CN" b="1" dirty="0"/>
              <a:t>pinch</a:t>
            </a:r>
            <a:r>
              <a:rPr lang="en-US" altLang="zh-CN" dirty="0"/>
              <a:t> the edge or </a:t>
            </a:r>
            <a:r>
              <a:rPr lang="en-US" altLang="zh-CN" b="1" dirty="0"/>
              <a:t>slide a fingertip under</a:t>
            </a:r>
            <a:r>
              <a:rPr lang="en-US" altLang="zh-CN" dirty="0"/>
              <a:t> in a </a:t>
            </a:r>
            <a:r>
              <a:rPr lang="en-US" altLang="zh-CN" b="1" dirty="0"/>
              <a:t>scooping</a:t>
            </a:r>
            <a:r>
              <a:rPr lang="en-US" altLang="zh-CN" dirty="0"/>
              <a:t> motion. That observation motivates our goal: a hand that </a:t>
            </a:r>
            <a:r>
              <a:rPr lang="en-US" altLang="zh-CN" b="1" dirty="0"/>
              <a:t>passively adapts</a:t>
            </a:r>
            <a:r>
              <a:rPr lang="en-US" altLang="zh-CN" dirty="0"/>
              <a:t> to the surface and can </a:t>
            </a:r>
            <a:r>
              <a:rPr lang="en-US" altLang="zh-CN" b="1" dirty="0"/>
              <a:t>transition between pinching and scooping</a:t>
            </a:r>
            <a:r>
              <a:rPr lang="en-US" altLang="zh-CN" dirty="0"/>
              <a:t> without added complexity.</a:t>
            </a:r>
          </a:p>
          <a:p>
            <a:r>
              <a:rPr lang="en-US" altLang="zh-CN" dirty="0"/>
              <a:t>This is the idea behind the </a:t>
            </a:r>
            <a:r>
              <a:rPr lang="en-US" altLang="zh-CN" b="1" dirty="0"/>
              <a:t>SPARK Hand</a:t>
            </a:r>
            <a:r>
              <a:rPr lang="en-US" altLang="zh-CN" dirty="0"/>
              <a:t>—a simple passive mechanism designed to turn a worst-case scenario into a routine grasp.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2E28D-4F1B-4639-9A3A-71E98A18329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11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is how the hand achieves that. Each finger combines a </a:t>
            </a:r>
            <a:r>
              <a:rPr lang="en-US" altLang="zh-CN" b="1" dirty="0"/>
              <a:t>modified Kempe straight-line linkage</a:t>
            </a:r>
            <a:r>
              <a:rPr lang="en-US" altLang="zh-CN" dirty="0"/>
              <a:t> with a </a:t>
            </a:r>
            <a:r>
              <a:rPr lang="en-US" altLang="zh-CN" b="1" dirty="0"/>
              <a:t>parallelogram</a:t>
            </a:r>
            <a:r>
              <a:rPr lang="en-US" altLang="zh-CN" dirty="0"/>
              <a:t>, so the </a:t>
            </a:r>
            <a:r>
              <a:rPr lang="en-US" altLang="zh-CN" b="1" dirty="0"/>
              <a:t>fingertip moves straight vertically</a:t>
            </a:r>
            <a:r>
              <a:rPr lang="en-US" altLang="zh-CN" dirty="0"/>
              <a:t> and its </a:t>
            </a:r>
            <a:r>
              <a:rPr lang="en-US" altLang="zh-CN" b="1" dirty="0"/>
              <a:t>orientation stays fixed</a:t>
            </a:r>
            <a:r>
              <a:rPr lang="en-US" altLang="zh-CN" dirty="0"/>
              <a:t>. No sideways sweep means uniform contact and no scratching.</a:t>
            </a:r>
          </a:p>
          <a:p>
            <a:r>
              <a:rPr lang="en-US" altLang="zh-CN" b="1" dirty="0"/>
              <a:t>Pinch</a:t>
            </a:r>
            <a:r>
              <a:rPr lang="en-US" altLang="zh-CN" dirty="0"/>
              <a:t> (left panel): when the fingers touch the surface, </a:t>
            </a:r>
            <a:r>
              <a:rPr lang="en-US" altLang="zh-CN" b="1" dirty="0"/>
              <a:t>stopper Q₂ locks</a:t>
            </a:r>
            <a:r>
              <a:rPr lang="en-US" altLang="zh-CN" dirty="0"/>
              <a:t> the distal link; both fingers </a:t>
            </a:r>
            <a:r>
              <a:rPr lang="en-US" altLang="zh-CN" b="1" dirty="0"/>
              <a:t>close in parallel</a:t>
            </a:r>
            <a:r>
              <a:rPr lang="en-US" altLang="zh-CN" dirty="0"/>
              <a:t> for a precise pinch—reliable even on a thin card or a small screw.</a:t>
            </a:r>
          </a:p>
          <a:p>
            <a:r>
              <a:rPr lang="en-US" altLang="zh-CN" b="1" dirty="0"/>
              <a:t>Symmetric scoop</a:t>
            </a:r>
            <a:r>
              <a:rPr lang="en-US" altLang="zh-CN" dirty="0"/>
              <a:t> (middle): with </a:t>
            </a:r>
            <a:r>
              <a:rPr lang="en-US" altLang="zh-CN" b="1" dirty="0"/>
              <a:t>further pressing</a:t>
            </a:r>
            <a:r>
              <a:rPr lang="en-US" altLang="zh-CN" dirty="0"/>
              <a:t>—first </a:t>
            </a:r>
            <a:r>
              <a:rPr lang="en-US" altLang="zh-CN" b="1" dirty="0" err="1"/>
              <a:t>Δh</a:t>
            </a:r>
            <a:r>
              <a:rPr lang="en-US" altLang="zh-CN" b="1" dirty="0"/>
              <a:t>₁</a:t>
            </a:r>
            <a:r>
              <a:rPr lang="en-US" altLang="zh-CN" dirty="0"/>
              <a:t>, then </a:t>
            </a:r>
            <a:r>
              <a:rPr lang="en-US" altLang="zh-CN" b="1" dirty="0" err="1"/>
              <a:t>Δh</a:t>
            </a:r>
            <a:r>
              <a:rPr lang="en-US" altLang="zh-CN" b="1" dirty="0"/>
              <a:t>₂</a:t>
            </a:r>
            <a:r>
              <a:rPr lang="en-US" altLang="zh-CN" dirty="0"/>
              <a:t>—springs </a:t>
            </a:r>
            <a:r>
              <a:rPr lang="en-US" altLang="zh-CN" b="1" dirty="0"/>
              <a:t>k₁/k₂</a:t>
            </a:r>
            <a:r>
              <a:rPr lang="en-US" altLang="zh-CN" dirty="0"/>
              <a:t> compress and </a:t>
            </a:r>
            <a:r>
              <a:rPr lang="en-US" altLang="zh-CN" b="1" dirty="0"/>
              <a:t>Q₃</a:t>
            </a:r>
            <a:r>
              <a:rPr lang="en-US" altLang="zh-CN" dirty="0"/>
              <a:t> engages, so the distal links </a:t>
            </a:r>
            <a:r>
              <a:rPr lang="en-US" altLang="zh-CN" b="1" dirty="0"/>
              <a:t>fold by ΔθC1</a:t>
            </a:r>
            <a:r>
              <a:rPr lang="en-US" altLang="zh-CN" dirty="0"/>
              <a:t>. Both fingers </a:t>
            </a:r>
            <a:r>
              <a:rPr lang="en-US" altLang="zh-CN" b="1" dirty="0"/>
              <a:t>slide under</a:t>
            </a:r>
            <a:r>
              <a:rPr lang="en-US" altLang="zh-CN" dirty="0"/>
              <a:t> and form a stable scoop.</a:t>
            </a:r>
          </a:p>
          <a:p>
            <a:r>
              <a:rPr lang="en-US" altLang="zh-CN" b="1" dirty="0"/>
              <a:t>Asymmetric scoop</a:t>
            </a:r>
            <a:r>
              <a:rPr lang="en-US" altLang="zh-CN" dirty="0"/>
              <a:t> (right): a </a:t>
            </a:r>
            <a:r>
              <a:rPr lang="en-US" altLang="zh-CN" b="1" dirty="0"/>
              <a:t>wrist tilt</a:t>
            </a:r>
            <a:r>
              <a:rPr lang="en-US" altLang="zh-CN" dirty="0"/>
              <a:t> keeps one finger </a:t>
            </a:r>
            <a:r>
              <a:rPr lang="en-US" altLang="zh-CN" b="1" dirty="0"/>
              <a:t>vertical</a:t>
            </a:r>
            <a:r>
              <a:rPr lang="en-US" altLang="zh-CN" dirty="0"/>
              <a:t> as support while the other </a:t>
            </a:r>
            <a:r>
              <a:rPr lang="en-US" altLang="zh-CN" b="1" dirty="0"/>
              <a:t>folds and scoops from the side</a:t>
            </a:r>
            <a:r>
              <a:rPr lang="en-US" altLang="zh-CN" dirty="0"/>
              <a:t>, which is ideal for wide, flat items.</a:t>
            </a:r>
          </a:p>
          <a:p>
            <a:r>
              <a:rPr lang="en-US" altLang="zh-CN" dirty="0"/>
              <a:t>All of these transitions are </a:t>
            </a:r>
            <a:r>
              <a:rPr lang="en-US" altLang="zh-CN" b="1" dirty="0"/>
              <a:t>fully passive</a:t>
            </a:r>
            <a:r>
              <a:rPr lang="en-US" altLang="zh-CN" dirty="0"/>
              <a:t>—the </a:t>
            </a:r>
            <a:r>
              <a:rPr lang="en-US" altLang="zh-CN" b="1" dirty="0"/>
              <a:t>environment triggers</a:t>
            </a:r>
            <a:r>
              <a:rPr lang="en-US" altLang="zh-CN" dirty="0"/>
              <a:t> the switch; no extra actuators or sensors.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2E28D-4F1B-4639-9A3A-71E98A18329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167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Why does this switch work so reliably?</a:t>
                </a:r>
              </a:p>
              <a:p>
                <a:r>
                  <a:rPr lang="en-US" altLang="zh-CN" b="1" dirty="0"/>
                  <a:t>Top-left:</a:t>
                </a:r>
                <a:r>
                  <a:rPr lang="en-US" altLang="zh-CN" dirty="0"/>
                  <a:t> we model one finger as a </a:t>
                </a:r>
                <a:r>
                  <a:rPr lang="en-US" altLang="zh-CN" b="1" dirty="0"/>
                  <a:t>3-link D–H chain</a:t>
                </a:r>
                <a:r>
                  <a:rPr lang="en-US" altLang="zh-CN" dirty="0"/>
                  <a:t>; from the transforms and the </a:t>
                </a:r>
                <a:r>
                  <a:rPr lang="en-US" altLang="zh-CN" b="1" dirty="0"/>
                  <a:t>Jacobian</a:t>
                </a:r>
                <a:r>
                  <a:rPr lang="en-US" altLang="zh-CN" dirty="0"/>
                  <a:t> we obtain the fingertip trajectory.</a:t>
                </a:r>
                <a:br>
                  <a:rPr lang="en-US" altLang="zh-CN" dirty="0"/>
                </a:br>
                <a:r>
                  <a:rPr lang="en-US" altLang="zh-CN" b="1" dirty="0"/>
                  <a:t>Top-right:</a:t>
                </a:r>
                <a:r>
                  <a:rPr lang="en-US" altLang="zh-CN" dirty="0"/>
                  <a:t> the </a:t>
                </a:r>
                <a:r>
                  <a:rPr lang="en-US" altLang="zh-CN" b="1" dirty="0"/>
                  <a:t>motion characteristic</a:t>
                </a:r>
                <a:r>
                  <a:rPr lang="en-US" altLang="zh-CN" dirty="0"/>
                  <a:t> shows a </a:t>
                </a:r>
                <a:r>
                  <a:rPr lang="en-US" altLang="zh-CN" b="1" dirty="0"/>
                  <a:t>purely vertical path (y ≈ 0)</a:t>
                </a:r>
                <a:r>
                  <a:rPr lang="en-US" altLang="zh-CN" dirty="0"/>
                  <a:t> with smooth position, velocity, and acceleration; orientation is locked.</a:t>
                </a:r>
              </a:p>
              <a:p>
                <a:r>
                  <a:rPr lang="en-US" altLang="zh-CN" b="1" dirty="0"/>
                  <a:t>Bottom-left:</a:t>
                </a:r>
                <a:r>
                  <a:rPr lang="en-US" altLang="zh-CN" dirty="0"/>
                  <a:t> the </a:t>
                </a:r>
                <a:r>
                  <a:rPr lang="en-US" altLang="zh-CN" b="1" dirty="0"/>
                  <a:t>hydrostatic model</a:t>
                </a:r>
                <a:r>
                  <a:rPr lang="en-US" altLang="zh-CN" dirty="0"/>
                  <a:t> explains the modes. In </a:t>
                </a:r>
                <a:r>
                  <a:rPr lang="en-US" altLang="zh-CN" b="1" dirty="0"/>
                  <a:t>pinch</a:t>
                </a:r>
                <a:r>
                  <a:rPr lang="en-US" altLang="zh-CN" dirty="0"/>
                  <a:t>, the distal link bears the load under the torque balance </a:t>
                </a:r>
                <a14:m>
                  <m:oMath xmlns:m="http://schemas.openxmlformats.org/officeDocument/2006/math">
                    <m:r>
                      <a:rPr lang="zh-CN" altLang="en-US" sz="1200" i="1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𝜏</m:t>
                    </m:r>
                    <m:r>
                      <a:rPr lang="en-US" altLang="zh-CN" sz="1200" i="0" kern="1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zh-CN" alt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lang="ar-AE" altLang="zh-CN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altLang="zh-CN" sz="12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zh-CN" altLang="ar-AE" sz="12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lang="ar-AE" altLang="zh-CN" sz="1200" i="0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b>
                        </m:sSub>
                        <m:r>
                          <a:rPr lang="ar-AE" altLang="zh-CN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b>
                          <m:sSubPr>
                            <m:ctrlPr>
                              <a:rPr lang="ar-AE" altLang="zh-CN" sz="12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zh-CN" altLang="ar-AE" sz="12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𝐿</m:t>
                            </m:r>
                          </m:e>
                          <m:sub>
                            <m:r>
                              <a:rPr lang="ar-AE" altLang="zh-CN" sz="1200" i="0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ar-AE" altLang="zh-CN" sz="1200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200" i="0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ar-AE" altLang="zh-CN" sz="1200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zh-CN" altLang="ar-AE" sz="1200" i="1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ar-AE" altLang="zh-CN" sz="1200" i="0" kern="12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ar-AE" altLang="zh-CN" dirty="0"/>
                  <a:t>. </a:t>
                </a:r>
                <a:r>
                  <a:rPr lang="en-US" altLang="zh-CN" dirty="0"/>
                  <a:t>In </a:t>
                </a:r>
                <a:r>
                  <a:rPr lang="en-US" altLang="zh-CN" b="1" dirty="0"/>
                  <a:t>scoop</a:t>
                </a:r>
                <a:r>
                  <a:rPr lang="en-US" altLang="zh-CN" dirty="0"/>
                  <a:t>, springs and stoppers provide a </a:t>
                </a:r>
                <a:r>
                  <a:rPr lang="en-US" altLang="zh-CN" b="1" dirty="0"/>
                  <a:t>counter-moment</a:t>
                </a:r>
                <a:r>
                  <a:rPr lang="en-US" altLang="zh-CN" dirty="0"/>
                  <a:t>, so the distal link </a:t>
                </a:r>
                <a:r>
                  <a:rPr lang="en-US" altLang="zh-CN" b="1" dirty="0"/>
                  <a:t>disengages</a:t>
                </a:r>
                <a:r>
                  <a:rPr lang="en-US" altLang="zh-CN" dirty="0"/>
                  <a:t>.</a:t>
                </a:r>
              </a:p>
              <a:p>
                <a:r>
                  <a:rPr lang="en-US" altLang="zh-CN" b="1" dirty="0"/>
                  <a:t>Bottom-right:</a:t>
                </a:r>
                <a:r>
                  <a:rPr lang="en-US" altLang="zh-CN" dirty="0"/>
                  <a:t> the </a:t>
                </a:r>
                <a:r>
                  <a:rPr lang="en-US" altLang="zh-CN" b="1" dirty="0"/>
                  <a:t>grasping-force surfaces</a:t>
                </a:r>
                <a:r>
                  <a:rPr lang="en-US" altLang="zh-CN" dirty="0"/>
                  <a:t> visualize what happens next: the load </a:t>
                </a:r>
                <a:r>
                  <a:rPr lang="en-US" altLang="zh-CN" b="1" dirty="0"/>
                  <a:t>shifts from the distal link (pinch)</a:t>
                </a:r>
                <a:r>
                  <a:rPr lang="en-US" altLang="zh-CN" dirty="0"/>
                  <a:t> to the </a:t>
                </a:r>
                <a:r>
                  <a:rPr lang="en-US" altLang="zh-CN" b="1" dirty="0"/>
                  <a:t>proximal/middle links (scoop)</a:t>
                </a:r>
                <a:r>
                  <a:rPr lang="en-US" altLang="zh-CN" dirty="0"/>
                  <a:t>—you can see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zh-CN" alt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lang="ar-AE" altLang="zh-CN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/>
                  <a:t>drop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zh-CN" altLang="ar-AE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  <m:sub>
                        <m:r>
                          <a:rPr lang="ar-AE" altLang="zh-CN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rises along the red traces.</a:t>
                </a:r>
                <a:br>
                  <a:rPr lang="en-US" altLang="zh-CN" dirty="0"/>
                </a:br>
                <a:r>
                  <a:rPr lang="en-US" altLang="zh-CN" dirty="0"/>
                  <a:t>This </a:t>
                </a:r>
                <a:r>
                  <a:rPr lang="en-US" altLang="zh-CN" b="1" dirty="0"/>
                  <a:t>passive redistribution</a:t>
                </a:r>
                <a:r>
                  <a:rPr lang="en-US" altLang="zh-CN" dirty="0"/>
                  <a:t> is what enables a clean </a:t>
                </a:r>
                <a:r>
                  <a:rPr lang="en-US" altLang="zh-CN" b="1" dirty="0"/>
                  <a:t>slide-in, then lift</a:t>
                </a:r>
                <a:r>
                  <a:rPr lang="en-US" altLang="zh-CN" dirty="0"/>
                  <a:t> in constrained on-table settings.</a:t>
                </a: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Why does this switch work so reliably?</a:t>
                </a:r>
              </a:p>
              <a:p>
                <a:r>
                  <a:rPr lang="en-US" altLang="zh-CN" b="1" dirty="0"/>
                  <a:t>Top-left:</a:t>
                </a:r>
                <a:r>
                  <a:rPr lang="en-US" altLang="zh-CN" dirty="0"/>
                  <a:t> we model one finger as a </a:t>
                </a:r>
                <a:r>
                  <a:rPr lang="en-US" altLang="zh-CN" b="1" dirty="0"/>
                  <a:t>3-link D–H chain</a:t>
                </a:r>
                <a:r>
                  <a:rPr lang="en-US" altLang="zh-CN" dirty="0"/>
                  <a:t>; from the transforms and the </a:t>
                </a:r>
                <a:r>
                  <a:rPr lang="en-US" altLang="zh-CN" b="1" dirty="0"/>
                  <a:t>Jacobian</a:t>
                </a:r>
                <a:r>
                  <a:rPr lang="en-US" altLang="zh-CN" dirty="0"/>
                  <a:t> we obtain the fingertip trajectory.</a:t>
                </a:r>
                <a:br>
                  <a:rPr lang="en-US" altLang="zh-CN" dirty="0"/>
                </a:br>
                <a:r>
                  <a:rPr lang="en-US" altLang="zh-CN" b="1" dirty="0"/>
                  <a:t>Top-right:</a:t>
                </a:r>
                <a:r>
                  <a:rPr lang="en-US" altLang="zh-CN" dirty="0"/>
                  <a:t> the </a:t>
                </a:r>
                <a:r>
                  <a:rPr lang="en-US" altLang="zh-CN" b="1" dirty="0"/>
                  <a:t>motion characteristic</a:t>
                </a:r>
                <a:r>
                  <a:rPr lang="en-US" altLang="zh-CN" dirty="0"/>
                  <a:t> shows a </a:t>
                </a:r>
                <a:r>
                  <a:rPr lang="en-US" altLang="zh-CN" b="1" dirty="0"/>
                  <a:t>purely vertical path (y ≈ 0)</a:t>
                </a:r>
                <a:r>
                  <a:rPr lang="en-US" altLang="zh-CN" dirty="0"/>
                  <a:t> with smooth position, velocity, and acceleration; orientation is locked.</a:t>
                </a:r>
              </a:p>
              <a:p>
                <a:r>
                  <a:rPr lang="en-US" altLang="zh-CN" b="1" dirty="0"/>
                  <a:t>Bottom-left:</a:t>
                </a:r>
                <a:r>
                  <a:rPr lang="en-US" altLang="zh-CN" dirty="0"/>
                  <a:t> the </a:t>
                </a:r>
                <a:r>
                  <a:rPr lang="en-US" altLang="zh-CN" b="1" dirty="0"/>
                  <a:t>hydrostatic model</a:t>
                </a:r>
                <a:r>
                  <a:rPr lang="en-US" altLang="zh-CN" dirty="0"/>
                  <a:t> explains the modes. In </a:t>
                </a:r>
                <a:r>
                  <a:rPr lang="en-US" altLang="zh-CN" b="1" dirty="0"/>
                  <a:t>pinch</a:t>
                </a:r>
                <a:r>
                  <a:rPr lang="en-US" altLang="zh-CN" dirty="0"/>
                  <a:t>, the distal link bears the load under the torque balance </a:t>
                </a:r>
                <a:r>
                  <a:rPr lang="zh-CN" altLang="en-US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𝜏</a:t>
                </a:r>
                <a:r>
                  <a:rPr lang="en-US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=</a:t>
                </a:r>
                <a:r>
                  <a:rPr lang="zh-CN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𝐹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_3 (</a:t>
                </a:r>
                <a:r>
                  <a:rPr lang="zh-CN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𝑑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_3+</a:t>
                </a:r>
                <a:r>
                  <a:rPr lang="zh-CN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𝐿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_2 </a:t>
                </a:r>
                <a:r>
                  <a:rPr lang="en-US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cos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⁡〖</a:t>
                </a:r>
                <a:r>
                  <a:rPr lang="zh-CN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𝜃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_2 〗 )</a:t>
                </a:r>
                <a:r>
                  <a:rPr lang="ar-AE" altLang="zh-CN" dirty="0"/>
                  <a:t>. </a:t>
                </a:r>
                <a:r>
                  <a:rPr lang="en-US" altLang="zh-CN" dirty="0"/>
                  <a:t>In </a:t>
                </a:r>
                <a:r>
                  <a:rPr lang="en-US" altLang="zh-CN" b="1" dirty="0"/>
                  <a:t>scoop</a:t>
                </a:r>
                <a:r>
                  <a:rPr lang="en-US" altLang="zh-CN" dirty="0"/>
                  <a:t>, springs and stoppers provide a </a:t>
                </a:r>
                <a:r>
                  <a:rPr lang="en-US" altLang="zh-CN" b="1" dirty="0"/>
                  <a:t>counter-moment</a:t>
                </a:r>
                <a:r>
                  <a:rPr lang="en-US" altLang="zh-CN" dirty="0"/>
                  <a:t>, so the distal link </a:t>
                </a:r>
                <a:r>
                  <a:rPr lang="en-US" altLang="zh-CN" b="1" dirty="0"/>
                  <a:t>disengages</a:t>
                </a:r>
                <a:r>
                  <a:rPr lang="en-US" altLang="zh-CN" dirty="0"/>
                  <a:t>.</a:t>
                </a:r>
              </a:p>
              <a:p>
                <a:r>
                  <a:rPr lang="en-US" altLang="zh-CN" b="1" dirty="0"/>
                  <a:t>Bottom-right:</a:t>
                </a:r>
                <a:r>
                  <a:rPr lang="en-US" altLang="zh-CN" dirty="0"/>
                  <a:t> the </a:t>
                </a:r>
                <a:r>
                  <a:rPr lang="en-US" altLang="zh-CN" b="1" dirty="0"/>
                  <a:t>grasping-force surfaces</a:t>
                </a:r>
                <a:r>
                  <a:rPr lang="en-US" altLang="zh-CN" dirty="0"/>
                  <a:t> visualize what happens next: the load </a:t>
                </a:r>
                <a:r>
                  <a:rPr lang="en-US" altLang="zh-CN" b="1" dirty="0"/>
                  <a:t>shifts from the distal link (pinch)</a:t>
                </a:r>
                <a:r>
                  <a:rPr lang="en-US" altLang="zh-CN" dirty="0"/>
                  <a:t> to the </a:t>
                </a:r>
                <a:r>
                  <a:rPr lang="en-US" altLang="zh-CN" b="1" dirty="0"/>
                  <a:t>proximal/middle links (scoop)</a:t>
                </a:r>
                <a:r>
                  <a:rPr lang="en-US" altLang="zh-CN" dirty="0"/>
                  <a:t>—you can see </a:t>
                </a:r>
                <a:r>
                  <a:rPr lang="zh-CN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𝐹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_3</a:t>
                </a:r>
                <a:r>
                  <a:rPr lang="en-US" altLang="zh-CN" dirty="0"/>
                  <a:t>drop while </a:t>
                </a:r>
                <a:r>
                  <a:rPr lang="zh-CN" altLang="ar-AE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𝐹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_2</a:t>
                </a:r>
                <a:r>
                  <a:rPr lang="en-US" altLang="zh-CN" dirty="0"/>
                  <a:t>rises along the red traces.</a:t>
                </a:r>
                <a:br>
                  <a:rPr lang="en-US" altLang="zh-CN" dirty="0"/>
                </a:br>
                <a:r>
                  <a:rPr lang="en-US" altLang="zh-CN" dirty="0"/>
                  <a:t>This </a:t>
                </a:r>
                <a:r>
                  <a:rPr lang="en-US" altLang="zh-CN" b="1" dirty="0"/>
                  <a:t>passive redistribution</a:t>
                </a:r>
                <a:r>
                  <a:rPr lang="en-US" altLang="zh-CN" dirty="0"/>
                  <a:t> is what enables a clean </a:t>
                </a:r>
                <a:r>
                  <a:rPr lang="en-US" altLang="zh-CN" b="1" dirty="0"/>
                  <a:t>slide-in, then lift</a:t>
                </a:r>
                <a:r>
                  <a:rPr lang="en-US" altLang="zh-CN" dirty="0"/>
                  <a:t> in constrained on-table settings.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2E28D-4F1B-4639-9A3A-71E98A18329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934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942AE-198D-B3A6-90F3-B690B3219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890256-642C-A9E5-2A95-87EA35091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D1E62FF-1F40-A302-CD54-195AFCBB8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 the experiments. On the left are the </a:t>
            </a:r>
            <a:r>
              <a:rPr lang="en-US" altLang="zh-CN" b="1" dirty="0"/>
              <a:t>tasks</a:t>
            </a:r>
            <a:r>
              <a:rPr lang="en-US" altLang="zh-CN" dirty="0"/>
              <a:t> and the </a:t>
            </a:r>
            <a:r>
              <a:rPr lang="en-US" altLang="zh-CN" b="1" dirty="0"/>
              <a:t>rig</a:t>
            </a:r>
            <a:r>
              <a:rPr lang="en-US" altLang="zh-CN" dirty="0"/>
              <a:t>—two identical SPARK fingers driven by </a:t>
            </a:r>
            <a:r>
              <a:rPr lang="en-US" altLang="zh-CN" b="1" dirty="0"/>
              <a:t>one linear actuator</a:t>
            </a:r>
            <a:r>
              <a:rPr lang="en-US" altLang="zh-CN" dirty="0"/>
              <a:t>; the </a:t>
            </a:r>
            <a:r>
              <a:rPr lang="en-US" altLang="zh-CN" b="1" dirty="0"/>
              <a:t>QR</a:t>
            </a:r>
            <a:r>
              <a:rPr lang="en-US" altLang="zh-CN" dirty="0"/>
              <a:t> links to the full demo.</a:t>
            </a:r>
          </a:p>
          <a:p>
            <a:r>
              <a:rPr lang="en-US" altLang="zh-CN" dirty="0"/>
              <a:t>On the right, three filmstrips summarize the results:</a:t>
            </a:r>
            <a:br>
              <a:rPr lang="en-US" altLang="zh-CN" dirty="0"/>
            </a:br>
            <a:r>
              <a:rPr lang="en-US" altLang="zh-CN" b="1" dirty="0"/>
              <a:t>Pinch:</a:t>
            </a:r>
            <a:r>
              <a:rPr lang="en-US" altLang="zh-CN" dirty="0"/>
              <a:t> surface contact → </a:t>
            </a:r>
            <a:r>
              <a:rPr lang="en-US" altLang="zh-CN" b="1" dirty="0"/>
              <a:t>Q₂ locks</a:t>
            </a:r>
            <a:r>
              <a:rPr lang="en-US" altLang="zh-CN" dirty="0"/>
              <a:t> → </a:t>
            </a:r>
            <a:r>
              <a:rPr lang="en-US" altLang="zh-CN" b="1" dirty="0"/>
              <a:t>parallel clamp</a:t>
            </a:r>
            <a:r>
              <a:rPr lang="en-US" altLang="zh-CN" dirty="0"/>
              <a:t>; we reliably lift a </a:t>
            </a:r>
            <a:r>
              <a:rPr lang="en-US" altLang="zh-CN" b="1" dirty="0"/>
              <a:t>thin card</a:t>
            </a:r>
            <a:r>
              <a:rPr lang="en-US" altLang="zh-CN" dirty="0"/>
              <a:t> and a </a:t>
            </a:r>
            <a:r>
              <a:rPr lang="en-US" altLang="zh-CN" b="1" dirty="0"/>
              <a:t>small screw</a:t>
            </a:r>
            <a:r>
              <a:rPr lang="en-US" altLang="zh-CN" dirty="0"/>
              <a:t>.</a:t>
            </a:r>
            <a:br>
              <a:rPr lang="en-US" altLang="zh-CN" dirty="0"/>
            </a:br>
            <a:r>
              <a:rPr lang="en-US" altLang="zh-CN" b="1" dirty="0"/>
              <a:t>Symmetric Scoop:</a:t>
            </a:r>
            <a:r>
              <a:rPr lang="en-US" altLang="zh-CN" dirty="0"/>
              <a:t> with </a:t>
            </a:r>
            <a:r>
              <a:rPr lang="en-US" altLang="zh-CN" b="1" dirty="0"/>
              <a:t>further pressing</a:t>
            </a:r>
            <a:r>
              <a:rPr lang="en-US" altLang="zh-CN" dirty="0"/>
              <a:t>, </a:t>
            </a:r>
            <a:r>
              <a:rPr lang="en-US" altLang="zh-CN" b="1" dirty="0"/>
              <a:t>k₁/k₂</a:t>
            </a:r>
            <a:r>
              <a:rPr lang="en-US" altLang="zh-CN" dirty="0"/>
              <a:t> fold the distal links; </a:t>
            </a:r>
            <a:r>
              <a:rPr lang="en-US" altLang="zh-CN" b="1" dirty="0"/>
              <a:t>both fingers slide under</a:t>
            </a:r>
            <a:r>
              <a:rPr lang="en-US" altLang="zh-CN" dirty="0"/>
              <a:t> to lift a </a:t>
            </a:r>
            <a:r>
              <a:rPr lang="en-US" altLang="zh-CN" b="1" dirty="0"/>
              <a:t>card</a:t>
            </a:r>
            <a:r>
              <a:rPr lang="en-US" altLang="zh-CN" dirty="0"/>
              <a:t>, an </a:t>
            </a:r>
            <a:r>
              <a:rPr lang="en-US" altLang="zh-CN" b="1" dirty="0"/>
              <a:t>orange</a:t>
            </a:r>
            <a:r>
              <a:rPr lang="en-US" altLang="zh-CN" dirty="0"/>
              <a:t>, and a </a:t>
            </a:r>
            <a:r>
              <a:rPr lang="en-US" altLang="zh-CN" b="1" dirty="0"/>
              <a:t>keychain</a:t>
            </a:r>
            <a:r>
              <a:rPr lang="en-US" altLang="zh-CN" dirty="0"/>
              <a:t>.</a:t>
            </a:r>
            <a:br>
              <a:rPr lang="en-US" altLang="zh-CN" dirty="0"/>
            </a:br>
            <a:r>
              <a:rPr lang="en-US" altLang="zh-CN" b="1" dirty="0"/>
              <a:t>Asymmetric Scoop:</a:t>
            </a:r>
            <a:r>
              <a:rPr lang="en-US" altLang="zh-CN" dirty="0"/>
              <a:t> with </a:t>
            </a:r>
            <a:r>
              <a:rPr lang="en-US" altLang="zh-CN" b="1" dirty="0"/>
              <a:t>wrist tilt</a:t>
            </a:r>
            <a:r>
              <a:rPr lang="en-US" altLang="zh-CN" dirty="0"/>
              <a:t>, one finger </a:t>
            </a:r>
            <a:r>
              <a:rPr lang="en-US" altLang="zh-CN" b="1" dirty="0"/>
              <a:t>supports vertically</a:t>
            </a:r>
            <a:r>
              <a:rPr lang="en-US" altLang="zh-CN" dirty="0"/>
              <a:t> while the other </a:t>
            </a:r>
            <a:r>
              <a:rPr lang="en-US" altLang="zh-CN" b="1" dirty="0"/>
              <a:t>scoops from the side</a:t>
            </a:r>
            <a:r>
              <a:rPr lang="en-US" altLang="zh-CN" dirty="0"/>
              <a:t>, which works well for </a:t>
            </a:r>
            <a:r>
              <a:rPr lang="en-US" altLang="zh-CN" b="1" dirty="0"/>
              <a:t>wide/flat items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Across all tasks, the </a:t>
            </a:r>
            <a:r>
              <a:rPr lang="en-US" altLang="zh-CN" b="1" dirty="0"/>
              <a:t>mode switch is passive</a:t>
            </a:r>
            <a:r>
              <a:rPr lang="en-US" altLang="zh-CN" dirty="0"/>
              <a:t>—no extra motors or sensing—and the behavior is consistent.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4135FD-AA0F-4F8C-EA3B-785D30D0C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2E28D-4F1B-4639-9A3A-71E98A18329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27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conclude: we built a </a:t>
            </a:r>
            <a:r>
              <a:rPr lang="en-US" altLang="zh-CN" b="1" dirty="0"/>
              <a:t>passive, underactuated two-finger hand</a:t>
            </a:r>
            <a:r>
              <a:rPr lang="en-US" altLang="zh-CN" dirty="0"/>
              <a:t>. The </a:t>
            </a:r>
            <a:r>
              <a:rPr lang="en-US" altLang="zh-CN" b="1" dirty="0"/>
              <a:t>modified Kempe linkage + parallelogram</a:t>
            </a:r>
            <a:r>
              <a:rPr lang="en-US" altLang="zh-CN" dirty="0"/>
              <a:t> yields a </a:t>
            </a:r>
            <a:r>
              <a:rPr lang="en-US" altLang="zh-CN" b="1" dirty="0"/>
              <a:t>vertical, orientation-locked fingertip</a:t>
            </a:r>
            <a:r>
              <a:rPr lang="en-US" altLang="zh-CN" dirty="0"/>
              <a:t>—the foundation for reliable on-table interaction. </a:t>
            </a:r>
            <a:r>
              <a:rPr lang="en-US" altLang="zh-CN" b="1" dirty="0"/>
              <a:t>Springs and stoppers</a:t>
            </a:r>
            <a:r>
              <a:rPr lang="en-US" altLang="zh-CN" dirty="0"/>
              <a:t> enable </a:t>
            </a:r>
            <a:r>
              <a:rPr lang="en-US" altLang="zh-CN" b="1" dirty="0"/>
              <a:t>automatic </a:t>
            </a:r>
            <a:r>
              <a:rPr lang="en-US" altLang="zh-CN" b="1" dirty="0" err="1"/>
              <a:t>Pinch↔Scoop</a:t>
            </a:r>
            <a:r>
              <a:rPr lang="en-US" altLang="zh-CN" dirty="0"/>
              <a:t> on contact with just </a:t>
            </a:r>
            <a:r>
              <a:rPr lang="en-US" altLang="zh-CN" b="1" dirty="0"/>
              <a:t>one actuator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This design directly addresses </a:t>
            </a:r>
            <a:r>
              <a:rPr lang="en-US" altLang="zh-CN" b="1" dirty="0"/>
              <a:t>thin/flat objects in constrained setups</a:t>
            </a:r>
            <a:r>
              <a:rPr lang="en-US" altLang="zh-CN" dirty="0"/>
              <a:t>, while staying </a:t>
            </a:r>
            <a:r>
              <a:rPr lang="en-US" altLang="zh-CN" b="1" dirty="0"/>
              <a:t>simple, robust, and low-cost</a:t>
            </a:r>
            <a:r>
              <a:rPr lang="en-US" altLang="zh-CN" dirty="0"/>
              <a:t>. In experiments we showed stable grasps of a </a:t>
            </a:r>
            <a:r>
              <a:rPr lang="en-US" altLang="zh-CN" b="1" dirty="0"/>
              <a:t>card</a:t>
            </a:r>
            <a:r>
              <a:rPr lang="en-US" altLang="zh-CN" dirty="0"/>
              <a:t>, </a:t>
            </a:r>
            <a:r>
              <a:rPr lang="en-US" altLang="zh-CN" b="1" dirty="0"/>
              <a:t>small screw</a:t>
            </a:r>
            <a:r>
              <a:rPr lang="en-US" altLang="zh-CN" dirty="0"/>
              <a:t>, </a:t>
            </a:r>
            <a:r>
              <a:rPr lang="en-US" altLang="zh-CN" b="1" dirty="0"/>
              <a:t>orange</a:t>
            </a:r>
            <a:r>
              <a:rPr lang="en-US" altLang="zh-CN" dirty="0"/>
              <a:t>, and </a:t>
            </a:r>
            <a:r>
              <a:rPr lang="en-US" altLang="zh-CN" b="1" dirty="0"/>
              <a:t>keychain</a:t>
            </a:r>
            <a:r>
              <a:rPr lang="en-US" altLang="zh-CN" dirty="0"/>
              <a:t>, validating </a:t>
            </a:r>
            <a:r>
              <a:rPr lang="en-US" altLang="zh-CN" b="1" dirty="0"/>
              <a:t>slide-in → lift</a:t>
            </a:r>
            <a:r>
              <a:rPr lang="en-US" altLang="zh-CN" dirty="0"/>
              <a:t> and passive mode-switching.</a:t>
            </a:r>
          </a:p>
          <a:p>
            <a:r>
              <a:rPr lang="en-US" altLang="zh-CN" dirty="0"/>
              <a:t>Next, we’ll add </a:t>
            </a:r>
            <a:r>
              <a:rPr lang="en-US" altLang="zh-CN" b="1" dirty="0"/>
              <a:t>tactile sensing</a:t>
            </a:r>
            <a:r>
              <a:rPr lang="en-US" altLang="zh-CN" dirty="0"/>
              <a:t>, tune linkage and springs for </a:t>
            </a:r>
            <a:r>
              <a:rPr lang="en-US" altLang="zh-CN" b="1" dirty="0"/>
              <a:t>payload/speed</a:t>
            </a:r>
            <a:r>
              <a:rPr lang="en-US" altLang="zh-CN" dirty="0"/>
              <a:t>, perform </a:t>
            </a:r>
            <a:r>
              <a:rPr lang="en-US" altLang="zh-CN" b="1" dirty="0"/>
              <a:t>durability and benchmark</a:t>
            </a:r>
            <a:r>
              <a:rPr lang="en-US" altLang="zh-CN" dirty="0"/>
              <a:t> studies, and extend to </a:t>
            </a:r>
            <a:r>
              <a:rPr lang="en-US" altLang="zh-CN" b="1" dirty="0"/>
              <a:t>multi-finger, dynamic manipulation</a:t>
            </a:r>
            <a:r>
              <a:rPr lang="en-US" altLang="zh-CN" dirty="0"/>
              <a:t>.</a:t>
            </a:r>
            <a:br>
              <a:rPr lang="en-US" altLang="zh-CN" dirty="0"/>
            </a:br>
            <a:r>
              <a:rPr lang="en-US" altLang="zh-CN" b="1" dirty="0"/>
              <a:t>Thank you.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2E28D-4F1B-4639-9A3A-71E98A18329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82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2E28D-4F1B-4639-9A3A-71E98A18329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64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745FA7-DEC3-4C38-945D-1404EF6F6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ACE418-CA7C-4B2A-AF8D-649BE6B06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C506F4-35FA-4573-8ADD-2E506E16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8E4-7DF4-4E5C-A694-1E41CF0DCBEC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56EB0-BAEB-4CF4-8571-4153266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4FE18C-47B8-460E-BBF8-DDAB2F1B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B0F-8E43-4AB9-940C-1138CF489F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0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A12AEC-C401-4583-894E-76A5B14D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5AEEAEE-361B-4BAC-84B7-B4FFC34F4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B3017C-1484-4766-B6C0-05A7BEB4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8E4-7DF4-4E5C-A694-1E41CF0DCBEC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3478D5-B02C-4FAC-8B5A-A428B9FA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EC195E-307F-4B2D-81BD-9D295394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B0F-8E43-4AB9-940C-1138CF489F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09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85F567F-83C7-40D5-8017-BB8AF26338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7351A6-E65B-4121-A944-A1B9A871D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C52CFC-A3E8-46FB-B119-2347DD59C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8E4-7DF4-4E5C-A694-1E41CF0DCBEC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D0F3E3-D0E9-4613-9AA2-B31A58EA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C4A507-B800-463B-80B1-B5E82217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B0F-8E43-4AB9-940C-1138CF489F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68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25C00-A54D-4A0C-B084-4A1A9271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625A4A-20EF-42FC-B95C-1B04B3E0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BDB895-76DB-48C0-BE33-5BC3C3EE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8E4-7DF4-4E5C-A694-1E41CF0DCBEC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836F-C53C-4A35-BEC4-7F3E3D5B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4CA32-D26A-441A-A18C-DC576926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B0F-8E43-4AB9-940C-1138CF489F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13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EF7808-5861-4771-B427-06DBF5E9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DA78B8-C058-4A5A-920E-70483B33C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132574-3E77-4402-8548-47E751A5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8E4-7DF4-4E5C-A694-1E41CF0DCBEC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1B6C00-411B-404A-8D69-B778150C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AE56CA-9605-4F8F-9190-C99E6E84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B0F-8E43-4AB9-940C-1138CF489F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98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410845-99C3-4827-A268-5FA4B7AC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E89930-32E7-4523-8554-D0476C4AA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CA3B37-E221-49D4-84AD-639938DFB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0FEBF9-1BC7-4B56-A136-ABDA32C2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8E4-7DF4-4E5C-A694-1E41CF0DCBEC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95AF7A-113F-4AE6-B933-40E27625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B6B219-2246-4893-9AF7-2112F207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B0F-8E43-4AB9-940C-1138CF489F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92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D4EBCE-8287-44BE-806A-142CB9B0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159B40-8E30-4686-BF5B-C56CB16CA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3F54A9-73C5-42F0-B3F9-CCB295AF4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732A3D2-03B0-4AB5-8C5C-B65896DE0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FEF57FF-BB65-4666-9BDF-BFB8E08FD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787737F-45D0-4048-B1BD-4D0A133A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8E4-7DF4-4E5C-A694-1E41CF0DCBEC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3640778-941D-4E29-9AFF-250BBAA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3ED63A1-FC72-4317-927D-2B5C8B67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B0F-8E43-4AB9-940C-1138CF489F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64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2CB156-AC09-4A9E-8CDF-6CEC79BC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12F222-6A60-494F-BB64-3F8405DB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8E4-7DF4-4E5C-A694-1E41CF0DCBEC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C79F15-787E-45D3-B88B-E9E6F473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E9C1F7-9B8C-426C-AEC2-4BBCCE21B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B0F-8E43-4AB9-940C-1138CF489F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02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92355B-DB78-40B8-89D8-2EE7996A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8E4-7DF4-4E5C-A694-1E41CF0DCBEC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B22CA2-07C0-499B-BA06-500BC5F9E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68C04C-ADF4-491B-A231-79489D352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B0F-8E43-4AB9-940C-1138CF489F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25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AB2C5-F7BC-44B7-8299-B930604C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7E0820-BBB4-40CD-A6CA-464204BA0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E1EFFE-B69E-4CBC-9219-1439F07F1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C22B7B1-5D69-4C4D-916B-282ADA71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8E4-7DF4-4E5C-A694-1E41CF0DCBEC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C63881-DDDD-444D-A4BA-672C2CE0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A97360-9AC8-4D83-8792-6F05BEB0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B0F-8E43-4AB9-940C-1138CF489F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27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3754D6-73FE-4189-92B3-FF3F6E11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50014E-80D4-49C0-8B54-A7ED7E0AF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D7DDC3-1D7A-4105-95F4-5B294F451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810065-EE36-4443-A630-9B08420D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F8E4-7DF4-4E5C-A694-1E41CF0DCBEC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650E579-70B2-4898-86F6-0CC46BC2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5A60E1-DDE0-49C0-A09B-5F5107D9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B0F-8E43-4AB9-940C-1138CF489F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73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A8BBFC-1D5B-47C8-84D9-C0A6A8F0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AF663B-2B40-4CD8-B179-72AB4C117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6E0C39-21A5-4C8A-B3CD-CA909BCF4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F8E4-7DF4-4E5C-A694-1E41CF0DCBEC}" type="datetimeFigureOut">
              <a:rPr lang="zh-CN" altLang="en-US" smtClean="0"/>
              <a:t>2025/10/21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1CD0B6-AEEA-4F6E-ABC4-9627C73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CDA3BE-2A44-4302-A6A8-028828D58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6B0F-8E43-4AB9-940C-1138CF489F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06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2F56129E-E598-4A4E-97F7-952EF3B9E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6212"/>
            <a:ext cx="9144000" cy="1655762"/>
          </a:xfrm>
        </p:spPr>
        <p:txBody>
          <a:bodyPr>
            <a:normAutofit/>
          </a:bodyPr>
          <a:lstStyle/>
          <a:p>
            <a:pPr defTabSz="461470">
              <a:defRPr/>
            </a:pPr>
            <a:r>
              <a:rPr lang="en-US" altLang="zh-CN" sz="2000" dirty="0">
                <a:latin typeface="Arial" panose="020B0604020202020204" pitchFamily="34" charset="0"/>
              </a:rPr>
              <a:t>Jiaqi</a:t>
            </a:r>
            <a:r>
              <a:rPr lang="en-SG" altLang="zh-CN" sz="2000" dirty="0">
                <a:latin typeface="Arial" panose="020B0604020202020204" pitchFamily="34" charset="0"/>
              </a:rPr>
              <a:t> Yin, Tianyi Bi,</a:t>
            </a:r>
            <a:r>
              <a:rPr lang="en-SG" altLang="zh-CN" sz="2000" i="1" dirty="0">
                <a:latin typeface="Arial" panose="020B0604020202020204" pitchFamily="34" charset="0"/>
              </a:rPr>
              <a:t> </a:t>
            </a:r>
            <a:r>
              <a:rPr lang="en-SG" altLang="zh-CN" sz="2000" dirty="0" err="1">
                <a:latin typeface="Arial" panose="020B0604020202020204" pitchFamily="34" charset="0"/>
              </a:rPr>
              <a:t>Wenzeng</a:t>
            </a:r>
            <a:r>
              <a:rPr lang="en-SG" altLang="zh-CN" sz="2000" dirty="0">
                <a:latin typeface="Arial" panose="020B0604020202020204" pitchFamily="34" charset="0"/>
              </a:rPr>
              <a:t> Zhang, </a:t>
            </a:r>
            <a:r>
              <a:rPr lang="en-SG" altLang="zh-CN" sz="2000" i="1" dirty="0">
                <a:latin typeface="Arial" panose="020B0604020202020204" pitchFamily="34" charset="0"/>
              </a:rPr>
              <a:t>Member, IEEE</a:t>
            </a:r>
            <a:endParaRPr lang="en-SG" altLang="zh-CN" sz="2000" i="1" dirty="0">
              <a:latin typeface="Aptos" panose="02110004020202020204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F20F3DF8-8BF0-E723-C0C7-EA3E569109A4}"/>
              </a:ext>
            </a:extLst>
          </p:cNvPr>
          <p:cNvSpPr txBox="1"/>
          <p:nvPr/>
        </p:nvSpPr>
        <p:spPr>
          <a:xfrm>
            <a:off x="-7978682" y="2044005"/>
            <a:ext cx="28149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61470">
              <a:defRPr/>
            </a:pPr>
            <a:r>
              <a:rPr lang="en-US" altLang="zh-CN" sz="2800" b="1" dirty="0">
                <a:latin typeface="Arial" panose="020B0604020202020204" pitchFamily="34" charset="0"/>
              </a:rPr>
              <a:t>SPARK Hand: Scooping-Pinching Adaptive Robotic Hand </a:t>
            </a:r>
          </a:p>
          <a:p>
            <a:pPr algn="ctr" defTabSz="461470">
              <a:defRPr/>
            </a:pPr>
            <a:r>
              <a:rPr lang="en-US" altLang="zh-CN" sz="2800" b="1" dirty="0">
                <a:latin typeface="Arial" panose="020B0604020202020204" pitchFamily="34" charset="0"/>
              </a:rPr>
              <a:t>with Kempe Mechanism for Vertical Passive Grasp</a:t>
            </a:r>
          </a:p>
          <a:p>
            <a:pPr algn="ctr" defTabSz="461470">
              <a:defRPr/>
            </a:pPr>
            <a:r>
              <a:rPr lang="en-US" altLang="zh-CN" sz="2800" b="1" dirty="0">
                <a:latin typeface="Arial" panose="020B0604020202020204" pitchFamily="34" charset="0"/>
              </a:rPr>
              <a:t> in Environmental Constraints</a:t>
            </a:r>
            <a:endParaRPr lang="en-SG" altLang="zh-CN" sz="2800" b="1" dirty="0">
              <a:latin typeface="Aptos" panose="021100040202020202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DB0CD5A-ED8D-53D3-3CCE-A8C06D0BC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800" y="213366"/>
            <a:ext cx="2128255" cy="1394453"/>
          </a:xfrm>
          <a:prstGeom prst="rect">
            <a:avLst/>
          </a:prstGeom>
        </p:spPr>
      </p:pic>
      <p:pic>
        <p:nvPicPr>
          <p:cNvPr id="14" name="Picture 4" descr="Logo">
            <a:extLst>
              <a:ext uri="{FF2B5EF4-FFF2-40B4-BE49-F238E27FC236}">
                <a16:creationId xmlns:a16="http://schemas.microsoft.com/office/drawing/2014/main" id="{528061A9-B0E4-0D83-C944-915C65019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0" y="494394"/>
            <a:ext cx="1906071" cy="83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81D9AA3-E539-8FAD-D486-93B7B1945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599" y="494394"/>
            <a:ext cx="797699" cy="71979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5CF97ED-11B2-9866-E6CC-F3A5C12AAF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74" y="466619"/>
            <a:ext cx="720853" cy="719799"/>
          </a:xfrm>
          <a:prstGeom prst="rect">
            <a:avLst/>
          </a:prstGeom>
        </p:spPr>
      </p:pic>
      <p:sp>
        <p:nvSpPr>
          <p:cNvPr id="17" name="TextBox 18">
            <a:extLst>
              <a:ext uri="{FF2B5EF4-FFF2-40B4-BE49-F238E27FC236}">
                <a16:creationId xmlns:a16="http://schemas.microsoft.com/office/drawing/2014/main" id="{6B58D73B-AEF5-45B5-B3F1-E731307AAC95}"/>
              </a:ext>
            </a:extLst>
          </p:cNvPr>
          <p:cNvSpPr txBox="1"/>
          <p:nvPr/>
        </p:nvSpPr>
        <p:spPr>
          <a:xfrm>
            <a:off x="-3010900" y="4875865"/>
            <a:ext cx="18213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61470">
              <a:defRPr/>
            </a:pPr>
            <a:r>
              <a:rPr lang="en-SG" b="1" dirty="0">
                <a:latin typeface="Arial" panose="020B0604020202020204" pitchFamily="34" charset="0"/>
              </a:rPr>
              <a:t>Harbin Institute of Technology</a:t>
            </a:r>
          </a:p>
          <a:p>
            <a:pPr algn="ctr" defTabSz="461470">
              <a:defRPr/>
            </a:pPr>
            <a:r>
              <a:rPr lang="en-SG" b="1" dirty="0">
                <a:latin typeface="Arial" panose="020B0604020202020204" pitchFamily="34" charset="0"/>
              </a:rPr>
              <a:t>Southern University of Science and Technology</a:t>
            </a:r>
          </a:p>
          <a:p>
            <a:pPr algn="ctr" defTabSz="461470">
              <a:defRPr/>
            </a:pPr>
            <a:r>
              <a:rPr lang="en-SG" b="1" dirty="0">
                <a:latin typeface="Arial" panose="020B0604020202020204" pitchFamily="34" charset="0"/>
              </a:rPr>
              <a:t>Shenzhen X-Institute</a:t>
            </a:r>
          </a:p>
        </p:txBody>
      </p:sp>
    </p:spTree>
    <p:extLst>
      <p:ext uri="{BB962C8B-B14F-4D97-AF65-F5344CB8AC3E}">
        <p14:creationId xmlns:p14="http://schemas.microsoft.com/office/powerpoint/2010/main" val="342820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5664B1F-95C0-3539-F27B-743B4357F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90" y="1986066"/>
            <a:ext cx="3897423" cy="37166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253DF3D-AD42-5812-5313-ACE0047DE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89" y="2449745"/>
            <a:ext cx="4378367" cy="313491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05FBCC8-B36C-022A-76B3-0C6D82F0561B}"/>
              </a:ext>
            </a:extLst>
          </p:cNvPr>
          <p:cNvSpPr txBox="1"/>
          <p:nvPr/>
        </p:nvSpPr>
        <p:spPr>
          <a:xfrm>
            <a:off x="6648187" y="1982304"/>
            <a:ext cx="3012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Mechanism Overview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498935F-B108-17E7-9170-321AE1E31727}"/>
              </a:ext>
            </a:extLst>
          </p:cNvPr>
          <p:cNvSpPr/>
          <p:nvPr/>
        </p:nvSpPr>
        <p:spPr>
          <a:xfrm>
            <a:off x="335280" y="843280"/>
            <a:ext cx="6557010" cy="939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57257D"/>
              </a:gs>
              <a:gs pos="100000">
                <a:srgbClr val="57257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1ACFD46F-DD37-ACE6-8CA3-50BC956CBA6F}"/>
              </a:ext>
            </a:extLst>
          </p:cNvPr>
          <p:cNvSpPr txBox="1"/>
          <p:nvPr/>
        </p:nvSpPr>
        <p:spPr>
          <a:xfrm>
            <a:off x="237227" y="445303"/>
            <a:ext cx="6753115" cy="621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Motivations </a:t>
            </a:r>
          </a:p>
          <a:p>
            <a:endParaRPr lang="en-US" altLang="zh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3F5F96E-C8DE-6A75-D18F-7E0FA97BDC86}"/>
              </a:ext>
            </a:extLst>
          </p:cNvPr>
          <p:cNvSpPr txBox="1"/>
          <p:nvPr/>
        </p:nvSpPr>
        <p:spPr>
          <a:xfrm>
            <a:off x="545489" y="1982304"/>
            <a:ext cx="3012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SPARK Hand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C3FD38D-DFDC-AAD4-02FF-798CA908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" y="1053100"/>
            <a:ext cx="108445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 or flat objects on a surface are </a:t>
            </a: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grasp 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conventional grippers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—so we build a hand that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passively adapts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contact 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environment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pinch small items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scoop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from the surface.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74265C13-ECC5-0FCA-990C-11B5866BDB8C}"/>
              </a:ext>
            </a:extLst>
          </p:cNvPr>
          <p:cNvSpPr/>
          <p:nvPr/>
        </p:nvSpPr>
        <p:spPr>
          <a:xfrm>
            <a:off x="335279" y="1017038"/>
            <a:ext cx="10981746" cy="718457"/>
          </a:xfrm>
          <a:prstGeom prst="roundRect">
            <a:avLst>
              <a:gd name="adj" fmla="val 3361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E1D5DAE-6F70-D97F-2F72-F34FD5AC1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5800848"/>
            <a:ext cx="118567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Mechanism: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</a:rPr>
              <a:t>Modified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Kempe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straight-line + parallelogram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linkage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vertical, orientation-fixed fingertip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Passive Adaptation: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Springs (k₁, k₂)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+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stoppers (Q₁–Q₃)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auto-switch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Pinch↔Scoop on contact.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Simplicity: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Single linear actuator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underactuated;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 extra motors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mode switching → lower complexity/cost.</a:t>
            </a:r>
          </a:p>
        </p:txBody>
      </p:sp>
    </p:spTree>
    <p:extLst>
      <p:ext uri="{BB962C8B-B14F-4D97-AF65-F5344CB8AC3E}">
        <p14:creationId xmlns:p14="http://schemas.microsoft.com/office/powerpoint/2010/main" val="98789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A2BA18-D834-9DB7-5DC5-CC1FDD08E586}"/>
              </a:ext>
            </a:extLst>
          </p:cNvPr>
          <p:cNvSpPr/>
          <p:nvPr/>
        </p:nvSpPr>
        <p:spPr>
          <a:xfrm>
            <a:off x="335280" y="843280"/>
            <a:ext cx="6557010" cy="939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57257D"/>
              </a:gs>
              <a:gs pos="100000">
                <a:srgbClr val="57257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243B2BA2-A649-4604-2148-6EEFD685FDF8}"/>
              </a:ext>
            </a:extLst>
          </p:cNvPr>
          <p:cNvSpPr txBox="1"/>
          <p:nvPr/>
        </p:nvSpPr>
        <p:spPr>
          <a:xfrm>
            <a:off x="237227" y="445303"/>
            <a:ext cx="6753115" cy="621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Design of SPARK Hand </a:t>
            </a:r>
          </a:p>
          <a:p>
            <a:endParaRPr lang="en-US" altLang="zh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760C065-2A20-CA51-854F-4EDFD6A74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17" y="1347734"/>
            <a:ext cx="10849873" cy="39368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4F5BC43-4111-6AA4-CFD9-64346DF203A4}"/>
              </a:ext>
            </a:extLst>
          </p:cNvPr>
          <p:cNvSpPr txBox="1"/>
          <p:nvPr/>
        </p:nvSpPr>
        <p:spPr>
          <a:xfrm>
            <a:off x="335280" y="1150571"/>
            <a:ext cx="30129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Passive mode switching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3713301-AD22-D106-4701-CC99FB890872}"/>
              </a:ext>
            </a:extLst>
          </p:cNvPr>
          <p:cNvSpPr txBox="1"/>
          <p:nvPr/>
        </p:nvSpPr>
        <p:spPr>
          <a:xfrm flipV="1">
            <a:off x="335281" y="11165006"/>
            <a:ext cx="14965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Vertical path: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Kempe + parallelogram →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pure vertical fingertip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~0 lateral drift.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Pinch: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Table contact →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Q2 locks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distal link →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parallel close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(card/screw).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Symmetric scoop: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Further press (</a:t>
            </a:r>
            <a:r>
              <a:rPr lang="el-GR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h₁, </a:t>
            </a:r>
            <a:r>
              <a:rPr lang="el-GR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h₂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 →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k₁/k₂ fold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→ both fingers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slide under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Asymmetric scoop: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Tilted hand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→ one finger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supports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the other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scoops from the side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(wide/flat items).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96D63A-B979-EF79-715F-379AFABFB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" y="5476111"/>
            <a:ext cx="1238604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Vertical path: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Kempe + parallelogram →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purely vertical fingertip motion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≈0 lateral drift.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Pinch: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Surface contact →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Q₂ locks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distal link →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parallel close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(card/screw).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Symmetric scoop: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Further pressing (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Δh₁, Δh₂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compresses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k₁/k₂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distal links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fold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both fingers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slide under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Asymmetric scoop: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Tilt wrist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one finger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supports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the other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scoops from the side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—ideal for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wide/flat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items.</a:t>
            </a:r>
          </a:p>
        </p:txBody>
      </p:sp>
    </p:spTree>
    <p:extLst>
      <p:ext uri="{BB962C8B-B14F-4D97-AF65-F5344CB8AC3E}">
        <p14:creationId xmlns:p14="http://schemas.microsoft.com/office/powerpoint/2010/main" val="167906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33FA61C-F91C-A301-FBA8-ECCE9BAA4822}"/>
              </a:ext>
            </a:extLst>
          </p:cNvPr>
          <p:cNvSpPr/>
          <p:nvPr/>
        </p:nvSpPr>
        <p:spPr>
          <a:xfrm>
            <a:off x="335280" y="843280"/>
            <a:ext cx="6557010" cy="939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57257D"/>
              </a:gs>
              <a:gs pos="100000">
                <a:srgbClr val="57257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9F0AA16F-DDED-1DCA-EB88-9CB87C782250}"/>
              </a:ext>
            </a:extLst>
          </p:cNvPr>
          <p:cNvSpPr txBox="1"/>
          <p:nvPr/>
        </p:nvSpPr>
        <p:spPr>
          <a:xfrm>
            <a:off x="237226" y="279233"/>
            <a:ext cx="8127127" cy="621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Kinematics &amp; Forces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D70FE99-7EEA-C301-A3D2-4621AE082822}"/>
              </a:ext>
            </a:extLst>
          </p:cNvPr>
          <p:cNvSpPr txBox="1"/>
          <p:nvPr/>
        </p:nvSpPr>
        <p:spPr>
          <a:xfrm>
            <a:off x="335280" y="1070452"/>
            <a:ext cx="6001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Mathematical Model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71E3498-F91E-C380-2CAA-10BB6FDC7605}"/>
              </a:ext>
            </a:extLst>
          </p:cNvPr>
          <p:cNvSpPr txBox="1"/>
          <p:nvPr/>
        </p:nvSpPr>
        <p:spPr>
          <a:xfrm>
            <a:off x="5857905" y="1070452"/>
            <a:ext cx="7262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Hydrostatic model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38A5EAA-8282-4323-E0DD-DC83035B5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06" y="1284949"/>
            <a:ext cx="1756717" cy="153545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97FAFAB-5638-1C2B-32C5-19C18DA6B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17" y="3685521"/>
            <a:ext cx="2818452" cy="1504559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E1E42C95-554C-3142-F271-9046CEA88766}"/>
              </a:ext>
            </a:extLst>
          </p:cNvPr>
          <p:cNvSpPr txBox="1"/>
          <p:nvPr/>
        </p:nvSpPr>
        <p:spPr>
          <a:xfrm>
            <a:off x="335280" y="3346967"/>
            <a:ext cx="6001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Motion Characteristic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F557F5DC-4069-960C-918F-8D5260DB2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06" y="1499430"/>
            <a:ext cx="3192142" cy="1324756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15668C1A-7785-D647-A5F8-EC68CA2866AD}"/>
              </a:ext>
            </a:extLst>
          </p:cNvPr>
          <p:cNvSpPr txBox="1"/>
          <p:nvPr/>
        </p:nvSpPr>
        <p:spPr>
          <a:xfrm>
            <a:off x="5857904" y="3313107"/>
            <a:ext cx="2083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Grasping Force 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61D8CA81-AED4-DFB8-78F9-FFE3BA0F55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71" y="3685521"/>
            <a:ext cx="3558213" cy="1504559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85FF91F-544F-FF16-AD95-4106D7DE1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226" y="5851117"/>
            <a:ext cx="143031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Kinematics: </a:t>
            </a:r>
            <a:r>
              <a:rPr kumimoji="0" lang="en-US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Kempe + parallelogram → vertical, orientation-locked fingertip; D–H + </a:t>
            </a:r>
            <a:r>
              <a:rPr kumimoji="0" lang="zh-CN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𝐽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confirm 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y=0</a:t>
            </a:r>
            <a:r>
              <a:rPr kumimoji="0" lang="en-US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path and smooth motion.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Pinch: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distal link bears force.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Scoop: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springs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600" dirty="0"/>
              <a:t>k₁/k₂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/stoppers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1600" dirty="0"/>
              <a:t>Q₂/Q₃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shift load to proximal/middle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links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Implication: </a:t>
            </a:r>
            <a:r>
              <a:rPr kumimoji="0" lang="en-US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Passive force redistribution enables scratch-free 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slide-in</a:t>
            </a:r>
            <a:r>
              <a:rPr kumimoji="0" lang="en-US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lift in </a:t>
            </a:r>
            <a:r>
              <a:rPr kumimoji="0" lang="en-US" altLang="zh-CN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constrained spaces.</a:t>
            </a:r>
            <a:endParaRPr kumimoji="0" lang="zh-CN" altLang="zh-CN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E21ABD-1213-A072-689D-3C8A546E18B8}"/>
              </a:ext>
            </a:extLst>
          </p:cNvPr>
          <p:cNvSpPr txBox="1"/>
          <p:nvPr/>
        </p:nvSpPr>
        <p:spPr>
          <a:xfrm>
            <a:off x="287815" y="2820407"/>
            <a:ext cx="55576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3-link D–H model with transforms 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𝐴𝑖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​ and Jacobian 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𝐽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defines fingertip kinematics. The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4:2:1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link ratio preserves a vertical path.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CF9F19B-F9DF-9803-E20E-15F45C522604}"/>
              </a:ext>
            </a:extLst>
          </p:cNvPr>
          <p:cNvSpPr txBox="1"/>
          <p:nvPr/>
        </p:nvSpPr>
        <p:spPr>
          <a:xfrm>
            <a:off x="237226" y="5270713"/>
            <a:ext cx="57659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lphaLcParenBoth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Fingertip motion is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purely vertical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y = 0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28600" indent="-228600">
              <a:buAutoNum type="alphaLcParenBoth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smooth position/velocity/acceleration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; orientation remains fixed.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3CB91E3-0CEB-CBEF-3004-7937DF2FAE5A}"/>
                  </a:ext>
                </a:extLst>
              </p:cNvPr>
              <p:cNvSpPr txBox="1"/>
              <p:nvPr/>
            </p:nvSpPr>
            <p:spPr>
              <a:xfrm>
                <a:off x="6003182" y="2812938"/>
                <a:ext cx="67818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(a) </a:t>
                </a:r>
                <a:r>
                  <a:rPr lang="en-US" altLang="zh-CN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Pinch: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distal link bears load, </a:t>
                </a:r>
                <a14:m>
                  <m:oMath xmlns:m="http://schemas.openxmlformats.org/officeDocument/2006/math">
                    <m:r>
                      <a:rPr lang="zh-CN" altLang="en-US" sz="12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sz="1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1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ar-AE" altLang="zh-CN" sz="12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ar-AE" altLang="zh-CN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ar-AE" sz="1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ar-AE" altLang="zh-CN" sz="120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ar-AE" altLang="zh-CN" sz="120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ar-AE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ar-AE" sz="12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ar-AE" altLang="zh-CN" sz="1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ar-AE" altLang="zh-CN" sz="1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12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ar-AE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ar-AE" sz="12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ar-AE" altLang="zh-CN" sz="12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ar-AE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(b) </a:t>
                </a:r>
                <a:r>
                  <a:rPr lang="en-US" altLang="zh-CN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Scoop: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springs/stoppers add counter-moment so the distal link disengages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3CB91E3-0CEB-CBEF-3004-7937DF2FA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82" y="2812938"/>
                <a:ext cx="6781800" cy="461665"/>
              </a:xfrm>
              <a:prstGeom prst="rect">
                <a:avLst/>
              </a:prstGeom>
              <a:blipFill>
                <a:blip r:embed="rId7"/>
                <a:stretch>
                  <a:fillRect l="-90" t="-1316"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89747AA-C396-3A75-2B3A-9D6CCA9E953D}"/>
                  </a:ext>
                </a:extLst>
              </p:cNvPr>
              <p:cNvSpPr txBox="1"/>
              <p:nvPr/>
            </p:nvSpPr>
            <p:spPr>
              <a:xfrm>
                <a:off x="5845434" y="5236980"/>
                <a:ext cx="625343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(a) </a:t>
                </a:r>
                <a:r>
                  <a:rPr lang="en-US" altLang="zh-CN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Parallel pinch: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Force on the </a:t>
                </a:r>
                <a:r>
                  <a:rPr lang="en-US" altLang="zh-CN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distal phalanx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; surface visualizes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1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ar-AE" altLang="zh-CN" sz="1200" i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vs. geometry/angle.</a:t>
                </a:r>
              </a:p>
              <a:p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(b) </a:t>
                </a:r>
                <a:r>
                  <a:rPr lang="en-US" altLang="zh-CN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Self-adaptive scoop: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Springs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ar-AE" altLang="zh-CN" sz="1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altLang="zh-CN" sz="120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ar-AE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12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ar-AE" altLang="zh-CN" sz="1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ar-AE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stoppers shift load,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1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ar-AE" altLang="zh-CN" sz="12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ar-AE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unloads 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1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ar-AE" altLang="zh-CN" sz="1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on </a:t>
                </a:r>
              </a:p>
              <a:p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proximal/middle links increases (red traces).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89747AA-C396-3A75-2B3A-9D6CCA9E9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434" y="5236980"/>
                <a:ext cx="6253433" cy="646331"/>
              </a:xfrm>
              <a:prstGeom prst="rect">
                <a:avLst/>
              </a:prstGeom>
              <a:blipFill>
                <a:blip r:embed="rId8"/>
                <a:stretch>
                  <a:fillRect l="-97" t="-943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11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1029F-FBA9-D121-28A7-A8C5C76C0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D579440-A177-7BF6-E92D-3E53DE3E5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66633" y="4859820"/>
            <a:ext cx="32533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Watch the video</a:t>
            </a:r>
            <a:b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Scan the QR for the full sequences.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B3F83D1-6BF6-9AF8-950E-1AE700585649}"/>
              </a:ext>
            </a:extLst>
          </p:cNvPr>
          <p:cNvSpPr/>
          <p:nvPr/>
        </p:nvSpPr>
        <p:spPr>
          <a:xfrm>
            <a:off x="335280" y="843280"/>
            <a:ext cx="6557010" cy="939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57257D"/>
              </a:gs>
              <a:gs pos="100000">
                <a:srgbClr val="57257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4338BEA5-4177-262E-69B7-1212CAFAA065}"/>
              </a:ext>
            </a:extLst>
          </p:cNvPr>
          <p:cNvSpPr txBox="1"/>
          <p:nvPr/>
        </p:nvSpPr>
        <p:spPr>
          <a:xfrm>
            <a:off x="237227" y="445303"/>
            <a:ext cx="6753115" cy="621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Experiments </a:t>
            </a:r>
          </a:p>
          <a:p>
            <a:endParaRPr lang="en-US" altLang="zh-C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5458745-1089-6D42-6597-EC38CB5EE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09" y="853208"/>
            <a:ext cx="3773103" cy="15719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16C0640-4BD1-A227-8836-61FFCC44B1F4}"/>
              </a:ext>
            </a:extLst>
          </p:cNvPr>
          <p:cNvSpPr txBox="1"/>
          <p:nvPr/>
        </p:nvSpPr>
        <p:spPr>
          <a:xfrm>
            <a:off x="7972239" y="581749"/>
            <a:ext cx="3764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b="1" dirty="0">
                <a:latin typeface="Arial" panose="020B0604020202020204" pitchFamily="34" charset="0"/>
              </a:rPr>
              <a:t>Pinch</a:t>
            </a:r>
            <a:endParaRPr lang="zh-CN" altLang="en-US" sz="16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9D424BC-A104-ED67-BAEA-CA3F6440F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09" y="2709813"/>
            <a:ext cx="3764473" cy="219763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C2DCB35-360F-E063-2F6E-B977C9BDF8E7}"/>
              </a:ext>
            </a:extLst>
          </p:cNvPr>
          <p:cNvSpPr txBox="1"/>
          <p:nvPr/>
        </p:nvSpPr>
        <p:spPr>
          <a:xfrm>
            <a:off x="7954979" y="2381294"/>
            <a:ext cx="3628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</a:rPr>
              <a:t>Symmetric Scoop</a:t>
            </a:r>
            <a:endParaRPr lang="zh-CN" altLang="en-US" sz="16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46621E0-CC6C-A003-C668-DAD11091E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80" y="5179370"/>
            <a:ext cx="3764473" cy="157195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AB4710F-D770-4136-A9AE-4E324879C2BC}"/>
              </a:ext>
            </a:extLst>
          </p:cNvPr>
          <p:cNvSpPr txBox="1"/>
          <p:nvPr/>
        </p:nvSpPr>
        <p:spPr>
          <a:xfrm>
            <a:off x="7924800" y="4891882"/>
            <a:ext cx="3628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</a:rPr>
              <a:t>Asymmetric Scoop</a:t>
            </a:r>
            <a:endParaRPr lang="zh-CN" altLang="en-US" sz="16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E0CAB9E-EFC3-6F2F-4B87-0C5B90C360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16" y="2835909"/>
            <a:ext cx="1631664" cy="212562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8B8D201-785A-5A86-05E1-5EC1E2A64B96}"/>
              </a:ext>
            </a:extLst>
          </p:cNvPr>
          <p:cNvSpPr txBox="1"/>
          <p:nvPr/>
        </p:nvSpPr>
        <p:spPr>
          <a:xfrm>
            <a:off x="289652" y="1106213"/>
            <a:ext cx="67531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Pinch: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thin plastic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 small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screw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Symmetric scoop: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keychain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(both fingers slide under).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Asymmetric scoop (wrist tilt):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wide/flat items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; one finger supports, the other scoops.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1512228-930C-FD02-CC03-99645C72A0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5" y="2953402"/>
            <a:ext cx="4248801" cy="171943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FC374F6-71C3-E6DF-F4DD-71E2BBBF8401}"/>
              </a:ext>
            </a:extLst>
          </p:cNvPr>
          <p:cNvSpPr txBox="1"/>
          <p:nvPr/>
        </p:nvSpPr>
        <p:spPr>
          <a:xfrm>
            <a:off x="335280" y="2609238"/>
            <a:ext cx="466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</a:rPr>
              <a:t>3D Model &amp; Setup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C7078FA-D9BA-1AD6-B226-5B3321C5EA04}"/>
              </a:ext>
            </a:extLst>
          </p:cNvPr>
          <p:cNvSpPr txBox="1"/>
          <p:nvPr/>
        </p:nvSpPr>
        <p:spPr>
          <a:xfrm>
            <a:off x="387705" y="4768952"/>
            <a:ext cx="44550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(a) SPARK hand CAD (b) Test rig with a single linear actuator.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F0A811-29A7-0936-1A45-35F430BAC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227" y="5261128"/>
            <a:ext cx="768757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Auto-switching: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Environment contact triggers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Pinch ↔ Scoop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no extra actuators or sensing.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On-table reliability: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Slide-in → lift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works for thin/flat items and curved objects in constrained setups.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Simplicity: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Underactuated hardware, robust behavior,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complexity &amp; cost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622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9EB696E-8C3B-BCD5-9DD1-A2D0A714D398}"/>
              </a:ext>
            </a:extLst>
          </p:cNvPr>
          <p:cNvSpPr/>
          <p:nvPr/>
        </p:nvSpPr>
        <p:spPr>
          <a:xfrm>
            <a:off x="335280" y="843280"/>
            <a:ext cx="6557010" cy="939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57257D"/>
              </a:gs>
              <a:gs pos="100000">
                <a:srgbClr val="57257D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CA7E2F6E-A89C-16F5-C7FB-E19BDF9CFE07}"/>
              </a:ext>
            </a:extLst>
          </p:cNvPr>
          <p:cNvSpPr txBox="1"/>
          <p:nvPr/>
        </p:nvSpPr>
        <p:spPr>
          <a:xfrm>
            <a:off x="237227" y="260637"/>
            <a:ext cx="6753115" cy="621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34A4721-20C9-01A6-6065-E6BEA4AD6131}"/>
              </a:ext>
            </a:extLst>
          </p:cNvPr>
          <p:cNvSpPr/>
          <p:nvPr/>
        </p:nvSpPr>
        <p:spPr>
          <a:xfrm>
            <a:off x="237227" y="1102870"/>
            <a:ext cx="11420475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What we built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 A passive, underactuated two-finger hand whose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modified Kempe straight-line linkage + parallelogram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yields a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vertical, orientation-locked fingertip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—the foundation for reliable on-table interaction.</a:t>
            </a:r>
          </a:p>
          <a:p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Key capability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Springs + stoppers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provide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automatic </a:t>
            </a:r>
            <a:r>
              <a:rPr lang="en-US" altLang="zh-CN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Pinch↔Scoop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 switching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on surface contact, enabling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pinching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symmetric scooping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asymmetric (tilted) scooping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without extra actuators or sensing.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Why it matters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 The design directly addresses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thin/flat objects in constrained setups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 a failure case for many grippers, while keeping hardware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simple, robust, and low-cost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Evidence: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Prototype studies show stable grasps of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cards, small screws, a spherical orange, and an irregular keychain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, validating passive mode-switching and on-table slide-in grasps.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600" dirty="0"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Take-home message</a:t>
            </a:r>
            <a:r>
              <a:rPr lang="en-US" altLang="zh-CN" sz="1600" dirty="0"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compliance through mechanics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—not control—lets a minimal hand </a:t>
            </a: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slide-in, scoop, and lift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the hard cases that conventional parallel grippers miss.</a:t>
            </a:r>
            <a:endParaRPr lang="en-US" altLang="zh-CN" sz="1600" dirty="0"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Limitations &amp; Next Steps:</a:t>
            </a:r>
          </a:p>
          <a:p>
            <a:r>
              <a:rPr lang="en-US" altLang="zh-CN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FB7F4D-EDAD-BAAC-8F99-8EF028CA9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507" y="5674033"/>
            <a:ext cx="1161949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force/tactile sensing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tune linkage/spring parameters for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payload &amp; speed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Durability / life-cycle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tests; benchmark vs strong baselines on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thin-object suites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Extend to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multi-finger hands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dynamic manipulation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(integration with perception &amp; planning)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C11685-48EC-F135-7AA9-A97349EA7E04}"/>
              </a:ext>
            </a:extLst>
          </p:cNvPr>
          <p:cNvSpPr txBox="1"/>
          <p:nvPr/>
        </p:nvSpPr>
        <p:spPr>
          <a:xfrm>
            <a:off x="237227" y="7353300"/>
            <a:ext cx="795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Integrate force/tactile feedback, tune linkage/spring parameters for payload/speed, add durability tests, and benchmark against strong baselines on standardized thin-object suites; extend to multi-finger hands and dynamic manipulation.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677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B4BE7E8-7091-BC42-5C6E-8A6D84A61B42}"/>
              </a:ext>
            </a:extLst>
          </p:cNvPr>
          <p:cNvSpPr txBox="1"/>
          <p:nvPr/>
        </p:nvSpPr>
        <p:spPr>
          <a:xfrm>
            <a:off x="3054484" y="2705725"/>
            <a:ext cx="89494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zh-CN" alt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2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9102</TotalTime>
  <Words>1738</Words>
  <Application>Microsoft Office PowerPoint</Application>
  <PresentationFormat>宽屏</PresentationFormat>
  <Paragraphs>101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Aptos</vt:lpstr>
      <vt:lpstr>Arial</vt:lpstr>
      <vt:lpstr>Cambria Math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家琦 殷</cp:lastModifiedBy>
  <cp:revision>12</cp:revision>
  <dcterms:created xsi:type="dcterms:W3CDTF">2025-10-07T19:06:53Z</dcterms:created>
  <dcterms:modified xsi:type="dcterms:W3CDTF">2025-10-27T02:53:18Z</dcterms:modified>
</cp:coreProperties>
</file>